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7" r:id="rId8"/>
    <p:sldId id="268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FA53-6756-40AE-BDC6-5A63CA5C6E2C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02752-2C14-4F20-B577-75AB27174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FA53-6756-40AE-BDC6-5A63CA5C6E2C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02752-2C14-4F20-B577-75AB27174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FA53-6756-40AE-BDC6-5A63CA5C6E2C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02752-2C14-4F20-B577-75AB27174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FA53-6756-40AE-BDC6-5A63CA5C6E2C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02752-2C14-4F20-B577-75AB27174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FA53-6756-40AE-BDC6-5A63CA5C6E2C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02752-2C14-4F20-B577-75AB27174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FA53-6756-40AE-BDC6-5A63CA5C6E2C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02752-2C14-4F20-B577-75AB27174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FA53-6756-40AE-BDC6-5A63CA5C6E2C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02752-2C14-4F20-B577-75AB27174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FA53-6756-40AE-BDC6-5A63CA5C6E2C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02752-2C14-4F20-B577-75AB27174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FA53-6756-40AE-BDC6-5A63CA5C6E2C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02752-2C14-4F20-B577-75AB27174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FA53-6756-40AE-BDC6-5A63CA5C6E2C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02752-2C14-4F20-B577-75AB27174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FA53-6756-40AE-BDC6-5A63CA5C6E2C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02752-2C14-4F20-B577-75AB27174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CAFA53-6756-40AE-BDC6-5A63CA5C6E2C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E02752-2C14-4F20-B577-75AB27174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Сфера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7539617" cy="95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П.64-65</a:t>
            </a:r>
          </a:p>
          <a:p>
            <a:r>
              <a:rPr lang="ru-RU" dirty="0" smtClean="0"/>
              <a:t>№576</a:t>
            </a:r>
          </a:p>
          <a:p>
            <a:r>
              <a:rPr lang="ru-RU" dirty="0" smtClean="0"/>
              <a:t>№577</a:t>
            </a:r>
          </a:p>
          <a:p>
            <a:r>
              <a:rPr lang="ru-RU" dirty="0" smtClean="0"/>
              <a:t>№579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Сфера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95448"/>
          </a:xfrm>
        </p:spPr>
        <p:txBody>
          <a:bodyPr/>
          <a:lstStyle/>
          <a:p>
            <a:pPr marL="14288" indent="-14288">
              <a:buNone/>
            </a:pPr>
            <a:r>
              <a:rPr lang="ru-RU" dirty="0" smtClean="0"/>
              <a:t>поверхность, состоящая из всех точек пространства, расположенных на данном расстоянии от данной точки</a:t>
            </a:r>
            <a:endParaRPr lang="ru-RU" dirty="0"/>
          </a:p>
        </p:txBody>
      </p:sp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143248"/>
            <a:ext cx="2978970" cy="29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 rot="10800000">
            <a:off x="3929058" y="2285992"/>
            <a:ext cx="1785950" cy="3240000"/>
            <a:chOff x="3571868" y="2285992"/>
            <a:chExt cx="2500330" cy="321471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5" name="Дуга 24"/>
            <p:cNvSpPr/>
            <p:nvPr/>
          </p:nvSpPr>
          <p:spPr>
            <a:xfrm>
              <a:off x="3571868" y="2285992"/>
              <a:ext cx="2500330" cy="3214710"/>
            </a:xfrm>
            <a:prstGeom prst="arc">
              <a:avLst>
                <a:gd name="adj1" fmla="val 16200000"/>
                <a:gd name="adj2" fmla="val 5364896"/>
              </a:avLst>
            </a:prstGeom>
            <a:grpFill/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 rot="16200000" flipH="1">
              <a:off x="3224392" y="3883622"/>
              <a:ext cx="3195283" cy="1588"/>
            </a:xfrm>
            <a:prstGeom prst="line">
              <a:avLst/>
            </a:prstGeom>
            <a:grpFill/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3857620" y="2285992"/>
            <a:ext cx="1857388" cy="3240000"/>
            <a:chOff x="3571868" y="2285992"/>
            <a:chExt cx="2500330" cy="321471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8" name="Дуга 27"/>
            <p:cNvSpPr/>
            <p:nvPr/>
          </p:nvSpPr>
          <p:spPr>
            <a:xfrm>
              <a:off x="3571868" y="2285992"/>
              <a:ext cx="2500330" cy="3214710"/>
            </a:xfrm>
            <a:prstGeom prst="arc">
              <a:avLst>
                <a:gd name="adj1" fmla="val 16200000"/>
                <a:gd name="adj2" fmla="val 5364896"/>
              </a:avLst>
            </a:prstGeom>
            <a:grpFill/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16200000" flipH="1">
              <a:off x="3224392" y="3883622"/>
              <a:ext cx="3195283" cy="1588"/>
            </a:xfrm>
            <a:prstGeom prst="line">
              <a:avLst/>
            </a:prstGeom>
            <a:grpFill/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 rot="10800000">
            <a:off x="3571868" y="2285992"/>
            <a:ext cx="2500330" cy="3240000"/>
            <a:chOff x="3571868" y="2285992"/>
            <a:chExt cx="2500330" cy="321471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" name="Дуга 21"/>
            <p:cNvSpPr/>
            <p:nvPr/>
          </p:nvSpPr>
          <p:spPr>
            <a:xfrm>
              <a:off x="3571868" y="2285992"/>
              <a:ext cx="2500330" cy="3214710"/>
            </a:xfrm>
            <a:prstGeom prst="arc">
              <a:avLst>
                <a:gd name="adj1" fmla="val 16200000"/>
                <a:gd name="adj2" fmla="val 5364896"/>
              </a:avLst>
            </a:prstGeom>
            <a:grpFill/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rot="16200000" flipH="1">
              <a:off x="3224392" y="3883622"/>
              <a:ext cx="3195283" cy="1588"/>
            </a:xfrm>
            <a:prstGeom prst="line">
              <a:avLst/>
            </a:prstGeom>
            <a:grpFill/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68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Сфера получена вращением полуокружности вокруг ее диаметра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14678" y="2285992"/>
            <a:ext cx="3214710" cy="324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3571868" y="2285992"/>
            <a:ext cx="2500330" cy="3240000"/>
            <a:chOff x="3571868" y="2285992"/>
            <a:chExt cx="2500330" cy="321471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Дуга 10"/>
            <p:cNvSpPr/>
            <p:nvPr/>
          </p:nvSpPr>
          <p:spPr>
            <a:xfrm>
              <a:off x="3571868" y="2285992"/>
              <a:ext cx="2500330" cy="3214710"/>
            </a:xfrm>
            <a:prstGeom prst="arc">
              <a:avLst>
                <a:gd name="adj1" fmla="val 16200000"/>
                <a:gd name="adj2" fmla="val 5364896"/>
              </a:avLst>
            </a:prstGeom>
            <a:grpFill/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>
              <a:stCxn id="4" idx="0"/>
              <a:endCxn id="4" idx="4"/>
            </p:cNvCxnSpPr>
            <p:nvPr/>
          </p:nvCxnSpPr>
          <p:spPr>
            <a:xfrm rot="16200000" flipH="1">
              <a:off x="3224392" y="3883622"/>
              <a:ext cx="3195283" cy="1588"/>
            </a:xfrm>
            <a:prstGeom prst="line">
              <a:avLst/>
            </a:prstGeom>
            <a:grpFill/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Дуга 15"/>
          <p:cNvSpPr/>
          <p:nvPr/>
        </p:nvSpPr>
        <p:spPr>
          <a:xfrm rot="10800000">
            <a:off x="3214678" y="3143248"/>
            <a:ext cx="3214710" cy="1401398"/>
          </a:xfrm>
          <a:prstGeom prst="arc">
            <a:avLst>
              <a:gd name="adj1" fmla="val 10774637"/>
              <a:gd name="adj2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>
            <a:off x="3214678" y="3214686"/>
            <a:ext cx="3214710" cy="1401398"/>
          </a:xfrm>
          <a:prstGeom prst="arc">
            <a:avLst>
              <a:gd name="adj1" fmla="val 10774637"/>
              <a:gd name="adj2" fmla="val 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7" idx="0"/>
            <a:endCxn id="17" idx="2"/>
          </p:cNvCxnSpPr>
          <p:nvPr/>
        </p:nvCxnSpPr>
        <p:spPr>
          <a:xfrm rot="5400000" flipH="1" flipV="1">
            <a:off x="4816219" y="2314074"/>
            <a:ext cx="11858" cy="3214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3143240" y="3857628"/>
            <a:ext cx="73025" cy="73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auto">
          <a:xfrm>
            <a:off x="6357950" y="3857628"/>
            <a:ext cx="73025" cy="73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4786314" y="3857628"/>
            <a:ext cx="73025" cy="73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500042"/>
            <a:ext cx="4688681" cy="19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ru-RU" dirty="0" smtClean="0"/>
              <a:t>№573. </a:t>
            </a:r>
            <a:endParaRPr lang="ru-RU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214414" y="2928934"/>
            <a:ext cx="2089150" cy="1943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214414" y="3792534"/>
            <a:ext cx="208915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1214414" y="3071809"/>
            <a:ext cx="1584325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5464" y="3997321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А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006577" y="3432171"/>
            <a:ext cx="71437" cy="73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790677" y="3206746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М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798739" y="2855909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222477" y="3863971"/>
            <a:ext cx="73025" cy="73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078014" y="3432171"/>
            <a:ext cx="217488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222477" y="3936996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Уравнение сферы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5065218" cy="103345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)²+(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)²+(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²</a:t>
            </a:r>
          </a:p>
          <a:p>
            <a:endParaRPr lang="ru-RU" dirty="0"/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4429124" y="142852"/>
            <a:ext cx="4464050" cy="3811587"/>
            <a:chOff x="3379" y="119"/>
            <a:chExt cx="1814" cy="1634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3379" y="1473"/>
              <a:ext cx="417" cy="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71550" indent="-514350">
                <a:lnSpc>
                  <a:spcPct val="80000"/>
                </a:lnSpc>
                <a:spcBef>
                  <a:spcPct val="5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1000" b="1">
                  <a:solidFill>
                    <a:srgbClr val="993366"/>
                  </a:solidFill>
                  <a:latin typeface="Arial" charset="0"/>
                </a:rPr>
                <a:t>y</a:t>
              </a:r>
              <a:endParaRPr lang="ru-RU" sz="1000" b="1">
                <a:solidFill>
                  <a:srgbClr val="993366"/>
                </a:solidFill>
                <a:latin typeface="Arial" charset="0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4956" y="1422"/>
              <a:ext cx="237" cy="284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 type="oval" w="med" len="med"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4028" y="469"/>
              <a:ext cx="835" cy="853"/>
            </a:xfrm>
            <a:prstGeom prst="ellipse">
              <a:avLst/>
            </a:prstGeom>
            <a:noFill/>
            <a:ln w="19050" algn="ctr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rc 8"/>
            <p:cNvSpPr>
              <a:spLocks/>
            </p:cNvSpPr>
            <p:nvPr/>
          </p:nvSpPr>
          <p:spPr bwMode="auto">
            <a:xfrm flipH="1">
              <a:off x="4214" y="469"/>
              <a:ext cx="232" cy="55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BDD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rc 9"/>
            <p:cNvSpPr>
              <a:spLocks/>
            </p:cNvSpPr>
            <p:nvPr/>
          </p:nvSpPr>
          <p:spPr bwMode="auto">
            <a:xfrm flipH="1" flipV="1">
              <a:off x="4214" y="1020"/>
              <a:ext cx="231" cy="30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BDD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 flipH="1" flipV="1">
              <a:off x="4260" y="720"/>
              <a:ext cx="185" cy="250"/>
            </a:xfrm>
            <a:prstGeom prst="line">
              <a:avLst/>
            </a:prstGeom>
            <a:noFill/>
            <a:ln w="12700">
              <a:solidFill>
                <a:srgbClr val="FFBDDE"/>
              </a:solidFill>
              <a:prstDash val="lgDash"/>
              <a:round/>
              <a:headEnd type="oval" w="sm" len="sm"/>
              <a:tailEnd type="oval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Arc 11"/>
            <p:cNvSpPr>
              <a:spLocks/>
            </p:cNvSpPr>
            <p:nvPr/>
          </p:nvSpPr>
          <p:spPr bwMode="auto">
            <a:xfrm flipV="1">
              <a:off x="4445" y="971"/>
              <a:ext cx="418" cy="1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E6C1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rc 12"/>
            <p:cNvSpPr>
              <a:spLocks/>
            </p:cNvSpPr>
            <p:nvPr/>
          </p:nvSpPr>
          <p:spPr bwMode="auto">
            <a:xfrm rot="10592352" flipV="1">
              <a:off x="4028" y="821"/>
              <a:ext cx="418" cy="1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E6C1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Arc 13"/>
            <p:cNvSpPr>
              <a:spLocks/>
            </p:cNvSpPr>
            <p:nvPr/>
          </p:nvSpPr>
          <p:spPr bwMode="auto">
            <a:xfrm flipH="1" flipV="1">
              <a:off x="4028" y="971"/>
              <a:ext cx="417" cy="1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E6C1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rc 14"/>
            <p:cNvSpPr>
              <a:spLocks/>
            </p:cNvSpPr>
            <p:nvPr/>
          </p:nvSpPr>
          <p:spPr bwMode="auto">
            <a:xfrm rot="-10549621" flipH="1" flipV="1">
              <a:off x="4445" y="821"/>
              <a:ext cx="417" cy="1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E6C1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>
              <a:off x="4955" y="119"/>
              <a:ext cx="0" cy="1302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 type="stealth" w="lg" len="lg"/>
              <a:tailEnd type="oval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H="1">
              <a:off x="3611" y="1421"/>
              <a:ext cx="1344" cy="0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 type="oval" w="med" len="med"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Text Box 17"/>
            <p:cNvSpPr txBox="1">
              <a:spLocks noChangeAspect="1" noChangeArrowheads="1"/>
            </p:cNvSpPr>
            <p:nvPr/>
          </p:nvSpPr>
          <p:spPr bwMode="auto">
            <a:xfrm>
              <a:off x="4538" y="1472"/>
              <a:ext cx="417" cy="15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971550" indent="-514350">
                <a:lnSpc>
                  <a:spcPct val="80000"/>
                </a:lnSpc>
                <a:spcBef>
                  <a:spcPct val="5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ru-RU" sz="1000" b="1" dirty="0">
                  <a:solidFill>
                    <a:srgbClr val="993366"/>
                  </a:solidFill>
                  <a:latin typeface="Arial" charset="0"/>
                </a:rPr>
                <a:t>О</a:t>
              </a: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694" y="1661"/>
              <a:ext cx="464" cy="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71550" indent="-514350">
                <a:lnSpc>
                  <a:spcPct val="80000"/>
                </a:lnSpc>
                <a:spcBef>
                  <a:spcPct val="5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1000" b="1">
                  <a:solidFill>
                    <a:srgbClr val="993366"/>
                  </a:solidFill>
                  <a:latin typeface="Arial" charset="0"/>
                </a:rPr>
                <a:t>x</a:t>
              </a:r>
              <a:endParaRPr lang="ru-RU" sz="1000" b="1">
                <a:solidFill>
                  <a:srgbClr val="993366"/>
                </a:solidFill>
                <a:latin typeface="Arial" charset="0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4724" y="119"/>
              <a:ext cx="417" cy="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71550" indent="-514350">
                <a:lnSpc>
                  <a:spcPct val="80000"/>
                </a:lnSpc>
                <a:spcBef>
                  <a:spcPct val="5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1000" b="1">
                  <a:solidFill>
                    <a:srgbClr val="993366"/>
                  </a:solidFill>
                  <a:latin typeface="Arial" charset="0"/>
                </a:rPr>
                <a:t>z</a:t>
              </a:r>
              <a:endParaRPr lang="ru-RU" sz="1000" b="1">
                <a:solidFill>
                  <a:srgbClr val="993366"/>
                </a:solidFill>
                <a:latin typeface="Arial" charset="0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3982" y="670"/>
              <a:ext cx="417" cy="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71550" indent="-514350">
                <a:lnSpc>
                  <a:spcPct val="80000"/>
                </a:lnSpc>
                <a:spcBef>
                  <a:spcPct val="5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1000" b="1">
                  <a:solidFill>
                    <a:srgbClr val="993366"/>
                  </a:solidFill>
                  <a:latin typeface="Arial" charset="0"/>
                </a:rPr>
                <a:t>R</a:t>
              </a:r>
              <a:endParaRPr lang="ru-RU" sz="1000" b="1">
                <a:solidFill>
                  <a:srgbClr val="993366"/>
                </a:solidFill>
                <a:latin typeface="Arial" charset="0"/>
              </a:endParaRPr>
            </a:p>
          </p:txBody>
        </p: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 flipV="1">
              <a:off x="4584" y="870"/>
              <a:ext cx="140" cy="251"/>
            </a:xfrm>
            <a:prstGeom prst="line">
              <a:avLst/>
            </a:prstGeom>
            <a:noFill/>
            <a:ln w="12700">
              <a:solidFill>
                <a:srgbClr val="E6C1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 flipV="1">
              <a:off x="4445" y="821"/>
              <a:ext cx="186" cy="300"/>
            </a:xfrm>
            <a:prstGeom prst="line">
              <a:avLst/>
            </a:prstGeom>
            <a:noFill/>
            <a:ln w="12700">
              <a:solidFill>
                <a:srgbClr val="E6C1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 flipV="1">
              <a:off x="4260" y="821"/>
              <a:ext cx="232" cy="300"/>
            </a:xfrm>
            <a:prstGeom prst="line">
              <a:avLst/>
            </a:prstGeom>
            <a:noFill/>
            <a:ln w="12700">
              <a:solidFill>
                <a:srgbClr val="E6C1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 flipV="1">
              <a:off x="4724" y="921"/>
              <a:ext cx="92" cy="150"/>
            </a:xfrm>
            <a:prstGeom prst="line">
              <a:avLst/>
            </a:prstGeom>
            <a:noFill/>
            <a:ln w="12700">
              <a:solidFill>
                <a:srgbClr val="E6C1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 flipV="1">
              <a:off x="4121" y="821"/>
              <a:ext cx="232" cy="250"/>
            </a:xfrm>
            <a:prstGeom prst="line">
              <a:avLst/>
            </a:prstGeom>
            <a:noFill/>
            <a:ln w="12700">
              <a:solidFill>
                <a:srgbClr val="E6C1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26"/>
            <p:cNvSpPr>
              <a:spLocks noChangeShapeType="1"/>
            </p:cNvSpPr>
            <p:nvPr/>
          </p:nvSpPr>
          <p:spPr bwMode="auto">
            <a:xfrm>
              <a:off x="4121" y="870"/>
              <a:ext cx="278" cy="251"/>
            </a:xfrm>
            <a:prstGeom prst="line">
              <a:avLst/>
            </a:prstGeom>
            <a:noFill/>
            <a:ln w="12700">
              <a:solidFill>
                <a:srgbClr val="E6C1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27"/>
            <p:cNvSpPr>
              <a:spLocks noChangeShapeType="1"/>
            </p:cNvSpPr>
            <p:nvPr/>
          </p:nvSpPr>
          <p:spPr bwMode="auto">
            <a:xfrm>
              <a:off x="4445" y="821"/>
              <a:ext cx="279" cy="250"/>
            </a:xfrm>
            <a:prstGeom prst="line">
              <a:avLst/>
            </a:prstGeom>
            <a:noFill/>
            <a:ln w="12700">
              <a:solidFill>
                <a:srgbClr val="E6C1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77072"/>
            <a:ext cx="754095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Уравнение сферы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5065218" cy="103345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)²+(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)²+(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²</a:t>
            </a:r>
          </a:p>
          <a:p>
            <a:endParaRPr lang="ru-RU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429124" y="142852"/>
            <a:ext cx="4464050" cy="3811587"/>
            <a:chOff x="3379" y="119"/>
            <a:chExt cx="1814" cy="1634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3379" y="1473"/>
              <a:ext cx="417" cy="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71550" indent="-514350">
                <a:lnSpc>
                  <a:spcPct val="80000"/>
                </a:lnSpc>
                <a:spcBef>
                  <a:spcPct val="5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1000" b="1">
                  <a:solidFill>
                    <a:srgbClr val="993366"/>
                  </a:solidFill>
                  <a:latin typeface="Arial" charset="0"/>
                </a:rPr>
                <a:t>y</a:t>
              </a:r>
              <a:endParaRPr lang="ru-RU" sz="1000" b="1">
                <a:solidFill>
                  <a:srgbClr val="993366"/>
                </a:solidFill>
                <a:latin typeface="Arial" charset="0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4956" y="1422"/>
              <a:ext cx="237" cy="284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 type="oval" w="med" len="med"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4028" y="469"/>
              <a:ext cx="835" cy="853"/>
            </a:xfrm>
            <a:prstGeom prst="ellipse">
              <a:avLst/>
            </a:prstGeom>
            <a:noFill/>
            <a:ln w="19050" algn="ctr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rc 8"/>
            <p:cNvSpPr>
              <a:spLocks/>
            </p:cNvSpPr>
            <p:nvPr/>
          </p:nvSpPr>
          <p:spPr bwMode="auto">
            <a:xfrm flipH="1">
              <a:off x="4214" y="469"/>
              <a:ext cx="232" cy="55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BDD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rc 9"/>
            <p:cNvSpPr>
              <a:spLocks/>
            </p:cNvSpPr>
            <p:nvPr/>
          </p:nvSpPr>
          <p:spPr bwMode="auto">
            <a:xfrm flipH="1" flipV="1">
              <a:off x="4214" y="1020"/>
              <a:ext cx="231" cy="30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BDD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 flipH="1" flipV="1">
              <a:off x="4260" y="720"/>
              <a:ext cx="185" cy="250"/>
            </a:xfrm>
            <a:prstGeom prst="line">
              <a:avLst/>
            </a:prstGeom>
            <a:noFill/>
            <a:ln w="12700">
              <a:solidFill>
                <a:srgbClr val="FFBDDE"/>
              </a:solidFill>
              <a:prstDash val="lgDash"/>
              <a:round/>
              <a:headEnd type="oval" w="sm" len="sm"/>
              <a:tailEnd type="oval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Arc 11"/>
            <p:cNvSpPr>
              <a:spLocks/>
            </p:cNvSpPr>
            <p:nvPr/>
          </p:nvSpPr>
          <p:spPr bwMode="auto">
            <a:xfrm flipV="1">
              <a:off x="4445" y="971"/>
              <a:ext cx="418" cy="1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E6C1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rc 12"/>
            <p:cNvSpPr>
              <a:spLocks/>
            </p:cNvSpPr>
            <p:nvPr/>
          </p:nvSpPr>
          <p:spPr bwMode="auto">
            <a:xfrm rot="10592352" flipV="1">
              <a:off x="4028" y="821"/>
              <a:ext cx="418" cy="1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E6C1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Arc 13"/>
            <p:cNvSpPr>
              <a:spLocks/>
            </p:cNvSpPr>
            <p:nvPr/>
          </p:nvSpPr>
          <p:spPr bwMode="auto">
            <a:xfrm flipH="1" flipV="1">
              <a:off x="4028" y="971"/>
              <a:ext cx="417" cy="1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E6C1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rc 14"/>
            <p:cNvSpPr>
              <a:spLocks/>
            </p:cNvSpPr>
            <p:nvPr/>
          </p:nvSpPr>
          <p:spPr bwMode="auto">
            <a:xfrm rot="-10549621" flipH="1" flipV="1">
              <a:off x="4445" y="821"/>
              <a:ext cx="417" cy="1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E6C1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>
              <a:off x="4955" y="119"/>
              <a:ext cx="0" cy="1302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 type="stealth" w="lg" len="lg"/>
              <a:tailEnd type="oval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H="1">
              <a:off x="3611" y="1421"/>
              <a:ext cx="1344" cy="0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 type="oval" w="med" len="med"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Text Box 17"/>
            <p:cNvSpPr txBox="1">
              <a:spLocks noChangeAspect="1" noChangeArrowheads="1"/>
            </p:cNvSpPr>
            <p:nvPr/>
          </p:nvSpPr>
          <p:spPr bwMode="auto">
            <a:xfrm>
              <a:off x="4538" y="1472"/>
              <a:ext cx="417" cy="15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971550" indent="-514350">
                <a:lnSpc>
                  <a:spcPct val="80000"/>
                </a:lnSpc>
                <a:spcBef>
                  <a:spcPct val="5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ru-RU" sz="1000" b="1" dirty="0">
                  <a:solidFill>
                    <a:srgbClr val="993366"/>
                  </a:solidFill>
                  <a:latin typeface="Arial" charset="0"/>
                </a:rPr>
                <a:t>О</a:t>
              </a: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694" y="1661"/>
              <a:ext cx="464" cy="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71550" indent="-514350">
                <a:lnSpc>
                  <a:spcPct val="80000"/>
                </a:lnSpc>
                <a:spcBef>
                  <a:spcPct val="5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1000" b="1">
                  <a:solidFill>
                    <a:srgbClr val="993366"/>
                  </a:solidFill>
                  <a:latin typeface="Arial" charset="0"/>
                </a:rPr>
                <a:t>x</a:t>
              </a:r>
              <a:endParaRPr lang="ru-RU" sz="1000" b="1">
                <a:solidFill>
                  <a:srgbClr val="993366"/>
                </a:solidFill>
                <a:latin typeface="Arial" charset="0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4724" y="119"/>
              <a:ext cx="417" cy="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71550" indent="-514350">
                <a:lnSpc>
                  <a:spcPct val="80000"/>
                </a:lnSpc>
                <a:spcBef>
                  <a:spcPct val="5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1000" b="1">
                  <a:solidFill>
                    <a:srgbClr val="993366"/>
                  </a:solidFill>
                  <a:latin typeface="Arial" charset="0"/>
                </a:rPr>
                <a:t>z</a:t>
              </a:r>
              <a:endParaRPr lang="ru-RU" sz="1000" b="1">
                <a:solidFill>
                  <a:srgbClr val="993366"/>
                </a:solidFill>
                <a:latin typeface="Arial" charset="0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3982" y="670"/>
              <a:ext cx="417" cy="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71550" indent="-514350">
                <a:lnSpc>
                  <a:spcPct val="80000"/>
                </a:lnSpc>
                <a:spcBef>
                  <a:spcPct val="5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1000" b="1">
                  <a:solidFill>
                    <a:srgbClr val="993366"/>
                  </a:solidFill>
                  <a:latin typeface="Arial" charset="0"/>
                </a:rPr>
                <a:t>R</a:t>
              </a:r>
              <a:endParaRPr lang="ru-RU" sz="1000" b="1">
                <a:solidFill>
                  <a:srgbClr val="993366"/>
                </a:solidFill>
                <a:latin typeface="Arial" charset="0"/>
              </a:endParaRPr>
            </a:p>
          </p:txBody>
        </p: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 flipV="1">
              <a:off x="4584" y="870"/>
              <a:ext cx="140" cy="251"/>
            </a:xfrm>
            <a:prstGeom prst="line">
              <a:avLst/>
            </a:prstGeom>
            <a:noFill/>
            <a:ln w="12700">
              <a:solidFill>
                <a:srgbClr val="E6C1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 flipV="1">
              <a:off x="4445" y="821"/>
              <a:ext cx="186" cy="300"/>
            </a:xfrm>
            <a:prstGeom prst="line">
              <a:avLst/>
            </a:prstGeom>
            <a:noFill/>
            <a:ln w="12700">
              <a:solidFill>
                <a:srgbClr val="E6C1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 flipV="1">
              <a:off x="4260" y="821"/>
              <a:ext cx="232" cy="300"/>
            </a:xfrm>
            <a:prstGeom prst="line">
              <a:avLst/>
            </a:prstGeom>
            <a:noFill/>
            <a:ln w="12700">
              <a:solidFill>
                <a:srgbClr val="E6C1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 flipV="1">
              <a:off x="4724" y="921"/>
              <a:ext cx="92" cy="150"/>
            </a:xfrm>
            <a:prstGeom prst="line">
              <a:avLst/>
            </a:prstGeom>
            <a:noFill/>
            <a:ln w="12700">
              <a:solidFill>
                <a:srgbClr val="E6C1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 flipV="1">
              <a:off x="4121" y="821"/>
              <a:ext cx="232" cy="250"/>
            </a:xfrm>
            <a:prstGeom prst="line">
              <a:avLst/>
            </a:prstGeom>
            <a:noFill/>
            <a:ln w="12700">
              <a:solidFill>
                <a:srgbClr val="E6C1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26"/>
            <p:cNvSpPr>
              <a:spLocks noChangeShapeType="1"/>
            </p:cNvSpPr>
            <p:nvPr/>
          </p:nvSpPr>
          <p:spPr bwMode="auto">
            <a:xfrm>
              <a:off x="4121" y="870"/>
              <a:ext cx="278" cy="251"/>
            </a:xfrm>
            <a:prstGeom prst="line">
              <a:avLst/>
            </a:prstGeom>
            <a:noFill/>
            <a:ln w="12700">
              <a:solidFill>
                <a:srgbClr val="E6C1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27"/>
            <p:cNvSpPr>
              <a:spLocks noChangeShapeType="1"/>
            </p:cNvSpPr>
            <p:nvPr/>
          </p:nvSpPr>
          <p:spPr bwMode="auto">
            <a:xfrm>
              <a:off x="4445" y="821"/>
              <a:ext cx="279" cy="250"/>
            </a:xfrm>
            <a:prstGeom prst="line">
              <a:avLst/>
            </a:prstGeom>
            <a:noFill/>
            <a:ln w="12700">
              <a:solidFill>
                <a:srgbClr val="E6C1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857628"/>
            <a:ext cx="6402705" cy="1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800731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7499350" cy="33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7086600" cy="121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</TotalTime>
  <Words>85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Сфера </vt:lpstr>
      <vt:lpstr>Сфера - </vt:lpstr>
      <vt:lpstr>Сфера получена вращением полуокружности вокруг ее диаметра</vt:lpstr>
      <vt:lpstr>№573. </vt:lpstr>
      <vt:lpstr>Уравнение сферы</vt:lpstr>
      <vt:lpstr>Уравнение сферы</vt:lpstr>
      <vt:lpstr>Слайд 7</vt:lpstr>
      <vt:lpstr>Слайд 8</vt:lpstr>
      <vt:lpstr>Слайд 9</vt:lpstr>
      <vt:lpstr>Слайд 10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</dc:title>
  <dc:creator>Ageni</dc:creator>
  <cp:lastModifiedBy>Ageni</cp:lastModifiedBy>
  <cp:revision>9</cp:revision>
  <dcterms:created xsi:type="dcterms:W3CDTF">2010-12-02T18:06:02Z</dcterms:created>
  <dcterms:modified xsi:type="dcterms:W3CDTF">2013-08-18T18:17:46Z</dcterms:modified>
</cp:coreProperties>
</file>